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9" r:id="rId6"/>
    <p:sldId id="279" r:id="rId7"/>
    <p:sldId id="278" r:id="rId8"/>
    <p:sldId id="281" r:id="rId9"/>
    <p:sldId id="282" r:id="rId10"/>
    <p:sldId id="257" r:id="rId11"/>
    <p:sldId id="260" r:id="rId12"/>
    <p:sldId id="262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534"/>
    <a:srgbClr val="02C2DC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73342" autoAdjust="0"/>
  </p:normalViewPr>
  <p:slideViewPr>
    <p:cSldViewPr snapToGrid="0">
      <p:cViewPr varScale="1">
        <p:scale>
          <a:sx n="62" d="100"/>
          <a:sy n="62" d="100"/>
        </p:scale>
        <p:origin x="1742" y="53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9C4DFF-6C05-40E3-86CF-1ED45E950643}" type="datetime1">
              <a:rPr lang="ru-RU" smtClean="0"/>
              <a:t>09.03.2023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729B-898C-4AE1-8838-E3393A660A58}" type="datetime1">
              <a:rPr lang="ru-RU" smtClean="0"/>
              <a:pPr/>
              <a:t>09.03.2023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Итак, доброго времени суток. Сегодня я вам расскажу о том, как проходила производственная практика в период с 6 февраля по 4 марта 2023 года на предприятии ООО «Дивилайн». Темой практики, как видно на слайде, была «Программные модули обеспечения программно-аппаратных комплектов в ООО «Дивилайн»»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32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При первом выходе на практику руководителем был проведён инструктаж по охране труда, по технике безопасности, по технике пожарной безопасности и по правилам внутреннего трудового распорядка. Далее руководитель ознакомил со структурой предприятия и видами деятельности предприятия.</a:t>
            </a:r>
          </a:p>
          <a:p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Коротко расскажу об ООО «Дивилайн».</a:t>
            </a:r>
          </a:p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Такие системы могут иметь различную архитектуру и удаленность от центра управления. Также возможно построение централизованного контроля с серверными или автономными вычислителями. Система помощи оператору может обеспечивать видеоконтроль, распознавание событий, а также передачу управляющих команд на ответственный узел производства.</a:t>
            </a:r>
          </a:p>
          <a:p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Компетенции ООО «Дивилайн» вы можете увидеть на слайде. Среди них во время прохождения производственной практики были затронуты такие компетенции как «анализ и обработка изображений», а также разработка ПО на С++ с использованием фреймворка 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Qt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5.</a:t>
            </a:r>
          </a:p>
          <a:p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ru-RU" noProof="0" dirty="0"/>
              <a:t>Теперь перейдём непосредственно к индивидуальному заданию.</a:t>
            </a: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21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В рамках производственной практики требовалось выполнить по сути 3 индивидуальных задания. Для подготовки в первым двум, касаемых разработки модулей на </a:t>
            </a:r>
            <a:r>
              <a:rPr lang="en-US" noProof="0" dirty="0"/>
              <a:t>Qt </a:t>
            </a:r>
            <a:r>
              <a:rPr lang="ru-RU" noProof="0" dirty="0"/>
              <a:t>были изучены основные классы фреймворка </a:t>
            </a:r>
            <a:r>
              <a:rPr lang="en-US" noProof="0" dirty="0"/>
              <a:t>Qt5</a:t>
            </a:r>
            <a:r>
              <a:rPr lang="ru-RU" noProof="0" dirty="0"/>
              <a:t>. И далее перед получением третьего индивидуального задания было изучено руководство пользователя и руководство разработчика фильтра цифровой </a:t>
            </a:r>
            <a:r>
              <a:rPr lang="ru-RU" noProof="0" dirty="0" err="1"/>
              <a:t>видеолаборатории</a:t>
            </a:r>
            <a:r>
              <a:rPr lang="ru-RU" noProof="0" dirty="0"/>
              <a:t> </a:t>
            </a:r>
            <a:r>
              <a:rPr lang="en-US" noProof="0" dirty="0" err="1"/>
              <a:t>Divilab</a:t>
            </a:r>
            <a:r>
              <a:rPr lang="ru-RU" noProof="0" dirty="0"/>
              <a:t>, после чего данное ПО было рассмотрено уже непосредственно в интерактивном виде. Параллельно изучались технологии обработки информации с видеопотока, алгоритмы решения задач компьютерного зрения с применением фреймворка </a:t>
            </a:r>
            <a:r>
              <a:rPr lang="en-US" noProof="0" dirty="0"/>
              <a:t>OpenCV</a:t>
            </a:r>
            <a:r>
              <a:rPr lang="ru-RU" noProof="0" dirty="0"/>
              <a:t>. </a:t>
            </a:r>
            <a:endParaRPr lang="en-US" noProof="0" dirty="0"/>
          </a:p>
          <a:p>
            <a:r>
              <a:rPr lang="ru-RU" noProof="0" dirty="0"/>
              <a:t>Если говорить про конкретный стек технологий, то он приведён на следующем слайде. Итак…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82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В качестве языка программирования на производстве используется язык С++, так как он оказывается значительно быстрее во многих задачах компьютерного зрения и разработки десктопных модулей.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sz="1800" kern="50" dirty="0">
                <a:effectLst/>
                <a:latin typeface="Times New Roman" panose="02020603050405020304" pitchFamily="18" charset="0"/>
                <a:ea typeface="DejaVu Sans"/>
              </a:rPr>
              <a:t>Qt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5 выступает в качестве основной библиотеки для разработки как виджетов, так и фильтра, которые были внедрены в программно-аппаратный комплекс.</a:t>
            </a:r>
            <a:endParaRPr lang="ru-RU" noProof="0" dirty="0"/>
          </a:p>
          <a:p>
            <a:pPr algn="l">
              <a:buFont typeface="Arial" panose="020B0604020202020204" pitchFamily="34" charset="0"/>
              <a:buNone/>
            </a:pPr>
            <a:r>
              <a:rPr lang="en-US" sz="1800" kern="50" dirty="0">
                <a:effectLst/>
                <a:latin typeface="Times New Roman" panose="02020603050405020304" pitchFamily="18" charset="0"/>
                <a:ea typeface="DejaVu Sans"/>
              </a:rPr>
              <a:t>OpenCV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, которая была выбрана для реализации поставленных задач, является кроссплатформенной, широко используемой библиотекой компьютерного зрения с открытым исходным кодом. </a:t>
            </a:r>
            <a:endParaRPr lang="ru-RU" sz="1800" kern="50" noProof="0" dirty="0">
              <a:effectLst/>
              <a:latin typeface="Times New Roman" panose="02020603050405020304" pitchFamily="18" charset="0"/>
              <a:ea typeface="DejaVu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ru-RU" sz="1800" kern="50" dirty="0" err="1">
                <a:effectLst/>
                <a:latin typeface="Times New Roman" panose="02020603050405020304" pitchFamily="18" charset="0"/>
                <a:ea typeface="DejaVu Sans"/>
              </a:rPr>
              <a:t>DiViLab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 является инструментом исследования и разработки алгоритмов для систем технического зрения, подготовки специалистов в сфере видеоинформационных технологий.</a:t>
            </a:r>
            <a:endParaRPr lang="en-US" noProof="0" dirty="0"/>
          </a:p>
          <a:p>
            <a:pPr algn="l">
              <a:buFont typeface="Arial" panose="020B0604020202020204" pitchFamily="34" charset="0"/>
              <a:buNone/>
            </a:pPr>
            <a:r>
              <a:rPr lang="ru-RU" noProof="0" dirty="0"/>
              <a:t>А теперь перейдём к собственно к самим техническим заданиям.</a:t>
            </a: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62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Первое задание касалось разработки виджета, который отображает прогресс выполнения измерений. Примерный 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  <a:cs typeface="DejaVu Sans"/>
              </a:rPr>
              <a:t>интерфейс модуля вы можете увидеть на вот этой картинке.</a:t>
            </a:r>
          </a:p>
          <a:p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UML-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диаграмма представлена ниже, и основная задача заключалась в как раз таки определении данных методов. В процессе реализации возникало много </a:t>
            </a:r>
            <a:r>
              <a:rPr lang="ru-RU" sz="1800" kern="50" noProof="0" dirty="0" err="1">
                <a:effectLst/>
                <a:latin typeface="Times New Roman" panose="02020603050405020304" pitchFamily="18" charset="0"/>
              </a:rPr>
              <a:t>ньюансов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 и приходилось искать альтернативные обходные пути, переопределять собственные классы виджетов и внедрять решения, найденные в сети. Однако данная задача была выполнена. Результат вы можете увидеть здесь (перелистываю слайд)</a:t>
            </a:r>
          </a:p>
          <a:p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 Теперь  перейдём к описанию следующей задачи.</a:t>
            </a:r>
          </a:p>
          <a:p>
            <a:endParaRPr lang="ru-RU" sz="1800" kern="50" noProof="0" dirty="0">
              <a:effectLst/>
              <a:latin typeface="Times New Roman" panose="02020603050405020304" pitchFamily="18" charset="0"/>
            </a:endParaRPr>
          </a:p>
          <a:p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Второе индивидуальное задание уже интереснее. Оно заключалось в том, чтобы написать интерактивный виджет, который управляет линейным транслятором. Нажимая на кнопки транслятор виджет посылает сигнал на транслятор информацию о том, насколько требуется ему сдвинуться от текущего положения. При этом фактическое положение транслятора отображается на графике. Следовательно, в качестве </a:t>
            </a:r>
            <a:r>
              <a:rPr lang="ru-RU" sz="1800" kern="50" noProof="0" dirty="0" err="1">
                <a:effectLst/>
                <a:latin typeface="Times New Roman" panose="02020603050405020304" pitchFamily="18" charset="0"/>
              </a:rPr>
              <a:t>подвиджета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 необходимо было реализовать виджет графика с центрированными осями. Встроенными силами </a:t>
            </a:r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Qt 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этого на удивление нельзя было сделать, и тут снова потребовалось осуществить поиск и анализ альтернативных решений с последующим внедрением в свой проект. Данная задача была выполнена и результат вы можете увидеть на данной картинке (перелистываю слайд). </a:t>
            </a:r>
          </a:p>
          <a:p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И мы переходим к следующей.</a:t>
            </a:r>
          </a:p>
          <a:p>
            <a:endParaRPr lang="ru-RU" sz="1800" kern="50" noProof="0" dirty="0">
              <a:effectLst/>
              <a:latin typeface="Times New Roman" panose="02020603050405020304" pitchFamily="18" charset="0"/>
            </a:endParaRPr>
          </a:p>
          <a:p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В заключительной, третьей задаче необходимо было разработать алгоритм измерения размера поля зрения камеры в условных единицах по таблице «Шахматная доска».  Данное задание было реализовано с помощью фреймворка </a:t>
            </a:r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OpenCV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. </a:t>
            </a: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91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662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Предметной областью в данной работе является программно-аппаратный комплекс, который нужен для определения технических характеристик устройств. Использование ПАК даст возможность исследовать и проверять различные по своему назначению устройства. Основываясь на результатах контроля можно составить технические характеристики определяющие надёжность и точность работы тестируемого устройства. Этот комплекс универсален и способен тестировать различные цепи соединений и специальные устройства гарантированного коммутирования, которые включают в себя дублирующие цепи. Программно-аппаратный комплекс можно рассматривать как систему автоматизированного управления техническими устройствами и как устройство, осуществляющее связь вычислительной техники (персональный компьютер ПК) с управляемыми внешними устройствами. Благодаря этой связи существует возможность анализа данных, полученных от программно-аппаратного комплекса, о состоянии и работе исследуемого устройства.</a:t>
            </a:r>
          </a:p>
          <a:p>
            <a:endParaRPr lang="ru-RU" b="0" i="0" noProof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Программно-аппаратный комплекс на основе микроконтроллера универсален, так как он позволяет повысить технико-экономические показатели, даёт возможность модификации и расширения функциональный возможностей. Перспективным является то, что непрерывное развитие техники приводит к появлению принципиально новых устройств, тестирование которых можно осуществлять разработанным программно-аппаратным комплексом.</a:t>
            </a:r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2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Задачи, выполненные в ходе прохождения практики вы можете увидеть на слайде. Таким образом, в ходе выполнения индивидуальных заданий были закреплены навыки программирования на языке С++, навыки использования классов 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Qt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и проектирования виджетов. А также были изучены основные алгоритмы, разрабатываемые на фреймворке 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OpenCV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446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94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Рисунок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 млрд ₽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1 млрд 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3 млрд ₽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Объект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Рисунок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Рисунок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в полном состав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2" name="Рисунок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4" name="Текст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8" name="Текст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9" name="Текст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0" name="Текст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1" name="Текст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2" name="Текст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3" name="Текст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78" name="Рисунок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0" name="Рисунок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2" name="Рисунок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4" name="Рисунок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6" name="Рисунок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8" name="Рисунок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90" name="Рисунок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ru-RU" noProof="0"/>
              <a:t>Заголовок слайда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2970E9-5BE6-4FC7-8041-9A69ADE8DC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595" b="10595"/>
          <a:stretch>
            <a:fillRect/>
          </a:stretch>
        </p:blipFill>
        <p:spPr>
          <a:xfrm>
            <a:off x="752100" y="739303"/>
            <a:ext cx="6825035" cy="5379395"/>
          </a:xfrm>
          <a:prstGeom prst="rect">
            <a:avLst/>
          </a:prstGeo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080" y="739302"/>
            <a:ext cx="6598920" cy="5871359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2400" dirty="0"/>
              <a:t>ПРОГРАММНЫЕ МОДУЛИ ОБЕСПЕЧЕНИЯ ПРОГРАММНО-АППАРАТНЫХ КОМПЛЕКСОВ В ООО «ДИВИЛАЙН» 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6965" y="3032760"/>
            <a:ext cx="6825034" cy="3577901"/>
          </a:xfrm>
        </p:spPr>
        <p:txBody>
          <a:bodyPr rtlCol="0">
            <a:normAutofit fontScale="92500" lnSpcReduction="20000"/>
          </a:bodyPr>
          <a:lstStyle/>
          <a:p>
            <a:pPr algn="r" rtl="0"/>
            <a:r>
              <a:rPr lang="ru-RU" dirty="0"/>
              <a:t>Производственная практика </a:t>
            </a:r>
            <a:br>
              <a:rPr lang="ru-RU" dirty="0"/>
            </a:br>
            <a:r>
              <a:rPr lang="ru-RU" dirty="0"/>
              <a:t>«Научно-исследовательская работа»</a:t>
            </a:r>
          </a:p>
          <a:p>
            <a:pPr algn="r" rtl="0"/>
            <a:r>
              <a:rPr lang="ru-RU" dirty="0"/>
              <a:t>Выполнила: Лузинсан Анастасия, гр. 430-2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Руководитель практики от профильной организации:</a:t>
            </a:r>
            <a:br>
              <a:rPr lang="ru-RU" dirty="0"/>
            </a:br>
            <a:r>
              <a:rPr lang="ru-RU" dirty="0"/>
              <a:t>Ведущий инженер-программист </a:t>
            </a:r>
            <a:br>
              <a:rPr lang="ru-RU" dirty="0"/>
            </a:br>
            <a:r>
              <a:rPr lang="ru-RU" dirty="0"/>
              <a:t>Рылов Кирилл Александрович</a:t>
            </a:r>
          </a:p>
          <a:p>
            <a:pPr algn="r" rtl="0"/>
            <a:endParaRPr lang="ru-RU" dirty="0"/>
          </a:p>
          <a:p>
            <a:pPr algn="r" rtl="0"/>
            <a:r>
              <a:rPr lang="ru-RU" dirty="0"/>
              <a:t>Руководитель практики от Университета:</a:t>
            </a:r>
            <a:br>
              <a:rPr lang="ru-RU" dirty="0"/>
            </a:br>
            <a:r>
              <a:rPr lang="ru-RU" dirty="0"/>
              <a:t>Профессор кафедры АСУ, </a:t>
            </a:r>
            <a:r>
              <a:rPr lang="ru-RU" dirty="0" err="1"/>
              <a:t>к.юр.н</a:t>
            </a:r>
            <a:r>
              <a:rPr lang="ru-RU" dirty="0"/>
              <a:t>. </a:t>
            </a:r>
            <a:br>
              <a:rPr lang="ru-RU" dirty="0"/>
            </a:br>
            <a:r>
              <a:rPr lang="ru-RU" dirty="0"/>
              <a:t>Левин Семён Михайлович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23" y="2793517"/>
            <a:ext cx="3696988" cy="1270966"/>
          </a:xfrm>
        </p:spPr>
        <p:txBody>
          <a:bodyPr rtlCol="0">
            <a:normAutofit/>
          </a:bodyPr>
          <a:lstStyle/>
          <a:p>
            <a:pPr rtl="0"/>
            <a:r>
              <a:rPr lang="ru-R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Компетенции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6334" y="312516"/>
            <a:ext cx="7801337" cy="6043833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анализ, обработка, передача изображений и видеоданных, промышленное телевидение, измерения, автоматизация;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создание и настойка серверов, применение систем виртуализации;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применение технологий ускорения вычислений (CUDA, </a:t>
            </a:r>
            <a:r>
              <a:rPr lang="ru-RU" sz="2000" dirty="0" err="1"/>
              <a:t>OpenGL</a:t>
            </a:r>
            <a:r>
              <a:rPr lang="ru-RU" sz="2000" dirty="0"/>
              <a:t>…);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мобильных вычислительных платформ (железо: DSP, микроконтроллеры);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специализированные </a:t>
            </a:r>
            <a:r>
              <a:rPr lang="ru-RU" sz="2000" dirty="0" err="1"/>
              <a:t>видеодатчики</a:t>
            </a:r>
            <a:r>
              <a:rPr lang="ru-RU" sz="2000" dirty="0"/>
              <a:t>, позволяющие расширить применимость видеосистем;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машинное обучение, анализ данных (предиктивный анализ, автоматизация, управления тех. процессами);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базы данных, интерфейсное ПО взаимодействия с базами данных;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клиент-серверные решения, разработка программного обеспечения для систем на базе PC (C++, </a:t>
            </a:r>
            <a:r>
              <a:rPr lang="ru-RU" sz="2000" dirty="0" err="1"/>
              <a:t>Qt</a:t>
            </a:r>
            <a:r>
              <a:rPr lang="ru-RU" sz="2000" dirty="0"/>
              <a:t>, </a:t>
            </a:r>
            <a:r>
              <a:rPr lang="ru-RU" sz="2000" dirty="0" err="1"/>
              <a:t>Python</a:t>
            </a:r>
            <a:r>
              <a:rPr lang="ru-RU" sz="2000" dirty="0"/>
              <a:t>, …), кроссплатформенные решения;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мобильные приложения;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технической документации (ЕСКД/ЕСПД).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368" y="1894612"/>
            <a:ext cx="5713768" cy="4193672"/>
          </a:xfrm>
        </p:spPr>
        <p:txBody>
          <a:bodyPr rtlCol="0" anchor="t">
            <a:norm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Тема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Программные модули обеспечения программно-аппаратных комплексов</a:t>
            </a:r>
          </a:p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Цель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систематизация, закрепление и расширение теоретических и практических знаний по технологии проектирования и разработке программных средств с использованием современных компьютерных технологий на основе системного анализа проблемной ситуации на базе ООО «Дивилайн»</a:t>
            </a:r>
          </a:p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Сроки прохождения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06.02.2023 – 04.03.2023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FC06D-9022-4895-AFF1-868A5393BE13}"/>
              </a:ext>
            </a:extLst>
          </p:cNvPr>
          <p:cNvSpPr txBox="1"/>
          <p:nvPr/>
        </p:nvSpPr>
        <p:spPr>
          <a:xfrm>
            <a:off x="6275113" y="1894612"/>
            <a:ext cx="5552385" cy="431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Задачи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ознакомление со структурой и деятельностью предприятия ООО «Дивилайн»;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изучение технологии обработки видеопотока, процессов решения конкретных задач компьютерного зрения;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расширение навыков по применению методов автоматизации производственных процессов, а также разработка модулей и алгоритмов на языке С++;	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изучение и освоение пакета программ, применяемого на предприятии;	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выполнение научно-поисковых заданий предприятия.</a:t>
            </a:r>
          </a:p>
        </p:txBody>
      </p:sp>
    </p:spTree>
    <p:extLst>
      <p:ext uri="{BB962C8B-B14F-4D97-AF65-F5344CB8AC3E}">
        <p14:creationId xmlns:p14="http://schemas.microsoft.com/office/powerpoint/2010/main" val="377085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293D99-D19C-4E5B-B261-39B9FFAE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406" y="1186405"/>
            <a:ext cx="6844497" cy="4566213"/>
          </a:xfrm>
        </p:spPr>
        <p:txBody>
          <a:bodyPr tIns="324000" rtlCol="0"/>
          <a:lstStyle/>
          <a:p>
            <a:pPr algn="ctr" rtl="0"/>
            <a:r>
              <a:rPr lang="ru-RU" dirty="0"/>
              <a:t>Обзор Стека технологий</a:t>
            </a:r>
          </a:p>
        </p:txBody>
      </p:sp>
      <p:sp>
        <p:nvSpPr>
          <p:cNvPr id="57" name="Текст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7504" y="2476982"/>
            <a:ext cx="6844496" cy="3194613"/>
          </a:xfrm>
        </p:spPr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800" dirty="0" err="1"/>
              <a:t>QtCreator</a:t>
            </a:r>
            <a:r>
              <a:rPr lang="en-US" sz="1800" dirty="0"/>
              <a:t> –</a:t>
            </a:r>
            <a:r>
              <a:rPr lang="ru-RU" sz="1800" dirty="0"/>
              <a:t> кроссплатформенная интегрированная среда разработки для создания программного обеспечения на  настольных, мобильных и встроенных платформах.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С++ - наиболее эффективный и быстрый язык программирования в задачах компьютерного зрения. </a:t>
            </a:r>
            <a:r>
              <a:rPr lang="en-US" sz="1800" dirty="0"/>
              <a:t>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​</a:t>
            </a:r>
            <a:r>
              <a:rPr lang="en-US" sz="1800" dirty="0" err="1"/>
              <a:t>DiViLab</a:t>
            </a:r>
            <a:r>
              <a:rPr lang="en-US" sz="1800" dirty="0"/>
              <a:t> – </a:t>
            </a:r>
            <a:r>
              <a:rPr lang="ru-RU" sz="1800" dirty="0"/>
              <a:t>инструмент исследования и разработки алгоритмов для систем технического зрения.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800" dirty="0"/>
              <a:t>OpenCV – </a:t>
            </a:r>
            <a:r>
              <a:rPr lang="ru-RU" sz="1800" dirty="0"/>
              <a:t>библиотека компьютерного зрения.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127" y="1464580"/>
            <a:ext cx="3499929" cy="1200329"/>
          </a:xfrm>
        </p:spPr>
        <p:txBody>
          <a:bodyPr rtlCol="0" anchor="t">
            <a:no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№1: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для отображение прогресса выполнения измерений</a:t>
            </a:r>
          </a:p>
          <a:p>
            <a:endParaRPr lang="ru-RU" sz="1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01407-224F-4667-B38C-F9B0C24EF09C}"/>
              </a:ext>
            </a:extLst>
          </p:cNvPr>
          <p:cNvSpPr txBox="1"/>
          <p:nvPr/>
        </p:nvSpPr>
        <p:spPr>
          <a:xfrm>
            <a:off x="4032396" y="2102240"/>
            <a:ext cx="3499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№2: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управления транслятором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FA6D3-5915-49F5-AAA4-512E59EE774D}"/>
              </a:ext>
            </a:extLst>
          </p:cNvPr>
          <p:cNvSpPr txBox="1"/>
          <p:nvPr/>
        </p:nvSpPr>
        <p:spPr>
          <a:xfrm>
            <a:off x="4032396" y="3453763"/>
            <a:ext cx="3499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№3: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алгоритма измерения размера поля зрения камеры в условных единицах по таблице "Шахматная доска"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9969818-B6A5-41E2-AE88-385806F9A53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3" y="2970103"/>
            <a:ext cx="2996181" cy="12003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8359962-B0AA-4BAC-A3B3-5884C763370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5" y="4193092"/>
            <a:ext cx="2996181" cy="198463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A3F5FE5-AB37-4E00-9EEB-D3AE3A1933E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25" y="1274628"/>
            <a:ext cx="4376751" cy="490309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173AB87-E151-41E4-842C-0F80343F17C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26" y="1251640"/>
            <a:ext cx="4376750" cy="23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1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127" y="1464580"/>
            <a:ext cx="3499929" cy="1200329"/>
          </a:xfrm>
        </p:spPr>
        <p:txBody>
          <a:bodyPr rtlCol="0" anchor="t">
            <a:no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№1: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для отображение прогресса выполнения измерений</a:t>
            </a:r>
          </a:p>
          <a:p>
            <a:endParaRPr lang="ru-RU" sz="1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C55D61-F40D-489C-94ED-4450B4D53DB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41427"/>
            <a:ext cx="3115345" cy="193067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6BEE630-B5EF-4F5D-8834-36A7D889586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37" y="2637926"/>
            <a:ext cx="2850734" cy="31321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B6D821-9705-4BB3-97FD-91DA910987C8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5" t="71100" b="24815"/>
          <a:stretch/>
        </p:blipFill>
        <p:spPr bwMode="auto">
          <a:xfrm>
            <a:off x="8223942" y="5167318"/>
            <a:ext cx="3628534" cy="40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7D65B1-6564-4089-AFDA-21C385E88BB9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10313" r="53972" b="11726"/>
          <a:stretch/>
        </p:blipFill>
        <p:spPr bwMode="auto">
          <a:xfrm>
            <a:off x="9411664" y="3722492"/>
            <a:ext cx="1141071" cy="134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701407-224F-4667-B38C-F9B0C24EF09C}"/>
              </a:ext>
            </a:extLst>
          </p:cNvPr>
          <p:cNvSpPr txBox="1"/>
          <p:nvPr/>
        </p:nvSpPr>
        <p:spPr>
          <a:xfrm>
            <a:off x="4347705" y="1484016"/>
            <a:ext cx="3499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№2: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управления транслятором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FA6D3-5915-49F5-AAA4-512E59EE774D}"/>
              </a:ext>
            </a:extLst>
          </p:cNvPr>
          <p:cNvSpPr txBox="1"/>
          <p:nvPr/>
        </p:nvSpPr>
        <p:spPr>
          <a:xfrm>
            <a:off x="8223942" y="1469832"/>
            <a:ext cx="3499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№3: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алгоритма измерения размера поля зрения камеры в условных единицах по таблице "Шахматная доска"</a:t>
            </a:r>
          </a:p>
        </p:txBody>
      </p:sp>
    </p:spTree>
    <p:extLst>
      <p:ext uri="{BB962C8B-B14F-4D97-AF65-F5344CB8AC3E}">
        <p14:creationId xmlns:p14="http://schemas.microsoft.com/office/powerpoint/2010/main" val="27401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615"/>
            <a:ext cx="10069975" cy="5943161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rtlCol="0"/>
          <a:lstStyle/>
          <a:p>
            <a:r>
              <a:rPr lang="ru-RU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Обзор предметной области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329" y="1618736"/>
            <a:ext cx="9667645" cy="4399005"/>
          </a:xfrm>
        </p:spPr>
        <p:txBody>
          <a:bodyPr rtlCol="0">
            <a:normAutofit/>
          </a:bodyPr>
          <a:lstStyle/>
          <a:p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Программно-аппаратный комплекс — это набор технических и программных средств, работающих совместно для выполнения одной или нескольких сходных задач.</a:t>
            </a:r>
          </a:p>
          <a:p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Программно-аппаратный комплекс на основе микроконтроллера: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универсальный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возможность модификации и расширения функциональный возможностей.</a:t>
            </a:r>
          </a:p>
          <a:p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Непрерывное развитие техники приводит к появлению принципиально новых устройств, тестирование которых можно осуществлять разработанным программно-аппаратным комплексом.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Заголовок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61" y="305069"/>
            <a:ext cx="11262167" cy="678779"/>
          </a:xfrm>
        </p:spPr>
        <p:txBody>
          <a:bodyPr rtlCol="0">
            <a:noAutofit/>
          </a:bodyPr>
          <a:lstStyle/>
          <a:p>
            <a:r>
              <a:rPr lang="ru-RU" sz="1800" b="0" i="0" dirty="0">
                <a:solidFill>
                  <a:srgbClr val="274E9B"/>
                </a:solidFill>
                <a:effectLst/>
                <a:latin typeface="Arial" panose="020B0604020202020204" pitchFamily="34" charset="0"/>
              </a:rPr>
              <a:t>В ходе выполнения Индивидуальных заданий было изучено</a:t>
            </a:r>
          </a:p>
        </p:txBody>
      </p:sp>
      <p:pic>
        <p:nvPicPr>
          <p:cNvPr id="74" name="Рисунок 73" descr="Контурное изображение коробки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32525" y="1606872"/>
            <a:ext cx="603504" cy="603504"/>
          </a:xfr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87156" y="1219964"/>
            <a:ext cx="1294244" cy="365125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Qt5</a:t>
            </a:r>
            <a:endParaRPr lang="ru-RU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9639" y="2615196"/>
            <a:ext cx="5810418" cy="3057564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Изучена </a:t>
            </a:r>
            <a:r>
              <a:rPr lang="en-US" sz="1800" dirty="0"/>
              <a:t>IDE </a:t>
            </a:r>
            <a:r>
              <a:rPr lang="en-US" sz="1800" dirty="0" err="1"/>
              <a:t>QtCreator</a:t>
            </a:r>
            <a:r>
              <a:rPr lang="ru-RU" sz="1800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Изучены и использованы классы </a:t>
            </a:r>
            <a:r>
              <a:rPr lang="en-US" sz="1800" dirty="0" err="1"/>
              <a:t>QVBoxLayout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QGridLayout</a:t>
            </a:r>
            <a:r>
              <a:rPr lang="ru-RU" sz="1800" dirty="0"/>
              <a:t>, </a:t>
            </a:r>
            <a:r>
              <a:rPr lang="en-US" sz="1800" dirty="0" err="1"/>
              <a:t>QList</a:t>
            </a:r>
            <a:r>
              <a:rPr lang="ru-RU" sz="1800" dirty="0"/>
              <a:t>, </a:t>
            </a:r>
            <a:r>
              <a:rPr lang="en-US" sz="1800" dirty="0" err="1"/>
              <a:t>QMap</a:t>
            </a:r>
            <a:r>
              <a:rPr lang="ru-RU" sz="1800" dirty="0"/>
              <a:t>, </a:t>
            </a:r>
            <a:r>
              <a:rPr lang="en-US" sz="1800" dirty="0" err="1"/>
              <a:t>QProgressBar</a:t>
            </a:r>
            <a:r>
              <a:rPr lang="ru-RU" sz="1800" dirty="0"/>
              <a:t>, </a:t>
            </a:r>
            <a:r>
              <a:rPr lang="en-US" sz="1800" dirty="0" err="1"/>
              <a:t>QScrollArea</a:t>
            </a:r>
            <a:r>
              <a:rPr lang="ru-RU" sz="1800" dirty="0"/>
              <a:t>, </a:t>
            </a:r>
            <a:r>
              <a:rPr lang="en-US" sz="1800" dirty="0" err="1"/>
              <a:t>QScrollBar</a:t>
            </a:r>
            <a:r>
              <a:rPr lang="ru-RU" sz="1800" dirty="0"/>
              <a:t>, </a:t>
            </a:r>
            <a:r>
              <a:rPr lang="en-US" sz="1800" dirty="0" err="1"/>
              <a:t>QCheckBox</a:t>
            </a:r>
            <a:r>
              <a:rPr lang="ru-RU" sz="1800" dirty="0"/>
              <a:t>, </a:t>
            </a:r>
            <a:r>
              <a:rPr lang="en-US" sz="1800" dirty="0" err="1"/>
              <a:t>QGraphicsScene</a:t>
            </a:r>
            <a:r>
              <a:rPr lang="ru-RU" sz="1800" dirty="0"/>
              <a:t>, </a:t>
            </a:r>
            <a:r>
              <a:rPr lang="en-US" sz="1800" dirty="0" err="1"/>
              <a:t>QGraphicsView</a:t>
            </a:r>
            <a:r>
              <a:rPr lang="ru-RU" sz="1800" dirty="0"/>
              <a:t>, </a:t>
            </a:r>
            <a:r>
              <a:rPr lang="en-US" sz="1800" dirty="0" err="1"/>
              <a:t>QGraphicsLineItem</a:t>
            </a:r>
            <a:r>
              <a:rPr lang="ru-RU" sz="1800" dirty="0"/>
              <a:t>, </a:t>
            </a:r>
            <a:r>
              <a:rPr lang="en-US" sz="1800" dirty="0" err="1"/>
              <a:t>QTimer</a:t>
            </a:r>
            <a:r>
              <a:rPr lang="ru-RU" sz="1800" dirty="0"/>
              <a:t>, </a:t>
            </a:r>
            <a:r>
              <a:rPr lang="en-US" sz="1800" dirty="0" err="1"/>
              <a:t>QRectF</a:t>
            </a:r>
            <a:r>
              <a:rPr lang="ru-RU" sz="1800" dirty="0"/>
              <a:t>, </a:t>
            </a:r>
            <a:r>
              <a:rPr lang="en-US" sz="1800" dirty="0"/>
              <a:t>QVector3D</a:t>
            </a:r>
            <a:r>
              <a:rPr lang="ru-RU" sz="1800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Решены проблемы в ходе разработки и изучения аналогов решения обнаруженных проблем.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Разработано и реализовано два виджета для управления программно-аппаратным комплексом.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35382" y="1219964"/>
            <a:ext cx="1375457" cy="365125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/>
              <a:t>Opencv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1944" y="2579790"/>
            <a:ext cx="5409276" cy="3775878"/>
          </a:xfrm>
        </p:spPr>
        <p:txBody>
          <a:bodyPr rtlCol="0"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Изучено руководство пользователя и руководство разработчика фильтра цифровой </a:t>
            </a:r>
            <a:r>
              <a:rPr lang="ru-RU" sz="1800" dirty="0" err="1"/>
              <a:t>видеолаборатории</a:t>
            </a:r>
            <a:r>
              <a:rPr lang="ru-RU" sz="1800" dirty="0"/>
              <a:t> «</a:t>
            </a:r>
            <a:r>
              <a:rPr lang="ru-RU" sz="1800" dirty="0" err="1"/>
              <a:t>DiViLab</a:t>
            </a:r>
            <a:r>
              <a:rPr lang="ru-RU" sz="1800" dirty="0"/>
              <a:t>».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Рассмотрены технологии обработки информации с видеопотока, алгоритмы решения задач по компьютерному зрению;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Изучены аналоги решения индивидуального задания по разработки алгоритма измерения размера поля зрения камеры в условных единицах по таблице "Шахматная доска«;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Разработано и реализовано собственное решение индивидуального задания</a:t>
            </a:r>
          </a:p>
        </p:txBody>
      </p:sp>
      <p:pic>
        <p:nvPicPr>
          <p:cNvPr id="76" name="Рисунок 75" descr="Контурное изображение планшета с частично помеченными пунктами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21358" y="1652179"/>
            <a:ext cx="603504" cy="603504"/>
          </a:xfr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Дисциплина «Цифровая обработка сигналов»">
            <a:extLst>
              <a:ext uri="{FF2B5EF4-FFF2-40B4-BE49-F238E27FC236}">
                <a16:creationId xmlns:a16="http://schemas.microsoft.com/office/drawing/2014/main" id="{2FF32316-AA9D-4F19-B56B-2A8B118A133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932330"/>
            <a:ext cx="10891777" cy="1532637"/>
          </a:xfrm>
        </p:spPr>
        <p:txBody>
          <a:bodyPr rtlCol="0"/>
          <a:lstStyle/>
          <a:p>
            <a:pPr rtl="0"/>
            <a:r>
              <a:rPr lang="ru-RU" dirty="0">
                <a:ln w="38100">
                  <a:gradFill flip="none" rotWithShape="1">
                    <a:gsLst>
                      <a:gs pos="5000">
                        <a:schemeClr val="accent2">
                          <a:lumMod val="5000"/>
                          <a:lumOff val="95000"/>
                        </a:schemeClr>
                      </a:gs>
                      <a:gs pos="54000">
                        <a:schemeClr val="accent2">
                          <a:lumMod val="29000"/>
                          <a:lumOff val="71000"/>
                        </a:schemeClr>
                      </a:gs>
                      <a:gs pos="83000">
                        <a:schemeClr val="accent2">
                          <a:lumMod val="77000"/>
                          <a:lumOff val="23000"/>
                        </a:schemeClr>
                      </a:gs>
                      <a:gs pos="100000">
                        <a:schemeClr val="accent2">
                          <a:lumMod val="88000"/>
                          <a:lumOff val="12000"/>
                        </a:schemeClr>
                      </a:gs>
                    </a:gsLst>
                    <a:lin ang="5400000" scaled="1"/>
                    <a:tileRect/>
                  </a:gradFill>
                </a:ln>
                <a:gradFill flip="none" rotWithShape="1">
                  <a:gsLst>
                    <a:gs pos="5000">
                      <a:schemeClr val="accent2">
                        <a:lumMod val="5000"/>
                        <a:lumOff val="95000"/>
                        <a:alpha val="0"/>
                      </a:schemeClr>
                    </a:gs>
                    <a:gs pos="41000">
                      <a:schemeClr val="accent2">
                        <a:alpha val="68000"/>
                        <a:lumMod val="71000"/>
                        <a:lumOff val="29000"/>
                      </a:schemeClr>
                    </a:gs>
                    <a:gs pos="68000">
                      <a:schemeClr val="accent2">
                        <a:lumMod val="37000"/>
                      </a:schemeClr>
                    </a:gs>
                    <a:gs pos="100000">
                      <a:schemeClr val="accent2">
                        <a:lumMod val="32000"/>
                        <a:alpha val="94000"/>
                      </a:schemeClr>
                    </a:gs>
                  </a:gsLst>
                  <a:lin ang="5400000" scaled="1"/>
                  <a:tileRect/>
                </a:gra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8_TF33781529_Win32" id="{3DD04468-00D3-4F09-985C-A9BACCE2B5BC}" vid="{E962B28D-2926-455D-9EE1-330C923E18A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Технологическая презентация</Template>
  <TotalTime>701</TotalTime>
  <Words>1494</Words>
  <Application>Microsoft Office PowerPoint</Application>
  <PresentationFormat>Широкоэкранный</PresentationFormat>
  <Paragraphs>106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Posterama</vt:lpstr>
      <vt:lpstr>Times New Roman</vt:lpstr>
      <vt:lpstr>Тема Office</vt:lpstr>
      <vt:lpstr>ПРОГРАММНЫЕ МОДУЛИ ОБЕСПЕЧЕНИЯ ПРОГРАММНО-АППАРАТНЫХ КОМПЛЕКСОВ В ООО «ДИВИЛАЙН» </vt:lpstr>
      <vt:lpstr>Компетенции ДиВиЛайн</vt:lpstr>
      <vt:lpstr>Презентация PowerPoint</vt:lpstr>
      <vt:lpstr>Обзор Стека технологий</vt:lpstr>
      <vt:lpstr>Презентация PowerPoint</vt:lpstr>
      <vt:lpstr>Презентация PowerPoint</vt:lpstr>
      <vt:lpstr>Обзор предметной области</vt:lpstr>
      <vt:lpstr>В ходе выполнения Индивидуальных заданий было изучено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Производственная практика</dc:title>
  <dc:creator>luzinsan</dc:creator>
  <cp:lastModifiedBy>Анастасия Лузинсан</cp:lastModifiedBy>
  <cp:revision>26</cp:revision>
  <dcterms:created xsi:type="dcterms:W3CDTF">2022-12-26T10:19:01Z</dcterms:created>
  <dcterms:modified xsi:type="dcterms:W3CDTF">2023-03-09T05:33:30Z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